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70527"/>
    <a:srgbClr val="904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0517" autoAdjust="0"/>
  </p:normalViewPr>
  <p:slideViewPr>
    <p:cSldViewPr snapToGrid="0">
      <p:cViewPr varScale="1">
        <p:scale>
          <a:sx n="65" d="100"/>
          <a:sy n="65" d="100"/>
        </p:scale>
        <p:origin x="221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2E1EC-3BFA-4FB0-B42A-CFD097A89C1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A066E-DEBC-4178-A4EB-B6151E48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00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the Programming Synthwave Music Session!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Has anyone heard of Synthwave before?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the definition from Wikipedia. Synthwave is a microgenre of electronica that relies on a heavy use of synthesizers and draws on 1980s nostalgia.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you’ve ever watched Stranger Things, the theme song is synthwave.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2011 film Drive featured several synthwave tracks, and helped expand the genre.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addition to audio, synthwave has a distinctive retro aesthetic. Pulling from shows like Miami Vice and vintage anime, there are a lot of pinks and purples and cars and nights.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point, synthwave has truly entered the mainstream of modern pop – if you’ve ever heard the track Blinding Lights by The </a:t>
            </a:r>
            <a:r>
              <a:rPr lang="en-US" dirty="0" err="1"/>
              <a:t>Weeknd</a:t>
            </a:r>
            <a:r>
              <a:rPr lang="en-US" dirty="0"/>
              <a:t>, you should know that it’s synthwave!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 short clip from that track. So now you know what synthwave is, but…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3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anyone tell me what music 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the Wikipedia definition of music. For our purposes, there will be a few things you might want to know before we jump into making some music.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tempo of a track is the speed.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note is a pitch and a time or duration.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chord is a set of notes. We will use chords to create our piece.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general, major chords are happy, and minor chords are sad. An arpeggio is a run through each note in a chord sequentially, as opposed to voicing all notes simultaneously. But how do we make music digitally?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these things called oscillators which generate waveforms. All sound is waves, and oscillators let us create some very basic notes.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examples of types of waves are the Sine wave and a Sawtooth wave.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LFO is a low frequency oscillator – these are not used for pitches, but control other parameters, like…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Effects! These include things like delay or reverb. You’ve probably heard these effects in songs even if you don’t know what they are!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last thing we will use is a sampler – it’s an instrument that lets us take sounds that already exist, and put them into our piece. If you’ve ever heard of a track “sampling” something (especially common in hip-hop), they are using something like a sampler! So we’re all set on music, but… how do we use programming to make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anyone know what functional programming 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a programming paradigm where everything is a function. Everything is centered around functions. This can be very different than imperative programming, where everything executes line by line.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discuss some characteristics of functional programs. They are based on the Lambda Calculus – if you’ve ever used a “lambda” function, that’s where it gets its name! Functions can be passed as objects, and all objects can be considered functions. When you run a function, there is no mutation, no state, and no side effects – you only get output. Recursion is used heavily in the functional programming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are some examples of functional programming languages. Some are purely functional, but some just have functional components and can be used functionally. The last example here is Extempore – what’s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5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Anyone know what Extempore 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Extempore is a special programming environment that lets you interact with audio in a “live coding” context.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an example of some code. Anyone have any idea what this does? It plays a scale in the key of C Major!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0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more into the specifics soon, but does anyone have any questions at this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7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E97DB-B52B-4A58-80BE-26A5D65FBC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3" name="SlideChange.wav"/>
          </p:stSnd>
        </p:sndAc>
      </p:transition>
    </mc:Choice>
    <mc:Fallback xmlns="">
      <p:transition>
        <p:sndAc>
          <p:stSnd>
            <p:snd r:embed="rId14" name="SlideChange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9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image" Target="../media/image8.gif"/><Relationship Id="rId2" Type="http://schemas.openxmlformats.org/officeDocument/2006/relationships/audio" Target="../media/media1.wav"/><Relationship Id="rId16" Type="http://schemas.openxmlformats.org/officeDocument/2006/relationships/audio" Target="../media/audio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audio" Target="../media/audio1.wav"/><Relationship Id="rId1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audio" Target="../media/audio4.wav"/><Relationship Id="rId4" Type="http://schemas.openxmlformats.org/officeDocument/2006/relationships/notesSlide" Target="../notesSlides/notesSlide5.xml"/><Relationship Id="rId9" Type="http://schemas.openxmlformats.org/officeDocument/2006/relationships/audio" Target="../media/audio4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nthwave | Aesthetics Wiki | Fandom">
            <a:extLst>
              <a:ext uri="{FF2B5EF4-FFF2-40B4-BE49-F238E27FC236}">
                <a16:creationId xmlns:a16="http://schemas.microsoft.com/office/drawing/2014/main" id="{A437B21F-4538-4476-A4B8-D9F520FA2A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A4E6A6-3E16-403C-B893-A261B6D2B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38900"/>
            <a:ext cx="12192000" cy="419100"/>
          </a:xfrm>
        </p:spPr>
        <p:txBody>
          <a:bodyPr anchor="b">
            <a:normAutofit/>
          </a:bodyPr>
          <a:lstStyle/>
          <a:p>
            <a:r>
              <a:rPr lang="en-US" sz="1200" dirty="0"/>
              <a:t>2023 Hyland Hackathon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2025A5-37A6-4751-A96C-8565DE7FB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1666876"/>
            <a:ext cx="12001499" cy="1104899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r>
              <a:rPr lang="en-US" sz="6700" b="1" spc="900" dirty="0"/>
              <a:t>Synthwave Music</a:t>
            </a:r>
            <a:endParaRPr lang="en-US" sz="6700" b="1" spc="9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589F-BE94-424C-A14A-5A3F232BC319}"/>
              </a:ext>
            </a:extLst>
          </p:cNvPr>
          <p:cNvSpPr txBox="1">
            <a:spLocks/>
          </p:cNvSpPr>
          <p:nvPr/>
        </p:nvSpPr>
        <p:spPr>
          <a:xfrm>
            <a:off x="-2" y="3810000"/>
            <a:ext cx="12001499" cy="90487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spc="-100" dirty="0"/>
              <a:t> </a:t>
            </a:r>
            <a:r>
              <a:rPr lang="en-US" b="1" spc="900" dirty="0"/>
              <a:t>Functional Programming</a:t>
            </a:r>
            <a:endParaRPr lang="en-US" b="1" spc="9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C2E9-8007-4ACD-8988-FF5CD21F4953}"/>
              </a:ext>
            </a:extLst>
          </p:cNvPr>
          <p:cNvSpPr txBox="1"/>
          <p:nvPr/>
        </p:nvSpPr>
        <p:spPr>
          <a:xfrm>
            <a:off x="11071620" y="3716894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spc="-100" dirty="0"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98755-3C9F-4064-B906-D8B78A763C69}"/>
              </a:ext>
            </a:extLst>
          </p:cNvPr>
          <p:cNvSpPr txBox="1"/>
          <p:nvPr/>
        </p:nvSpPr>
        <p:spPr>
          <a:xfrm>
            <a:off x="323850" y="1607106"/>
            <a:ext cx="90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100" dirty="0">
                <a:latin typeface="SimSun" panose="02010600030101010101" pitchFamily="2" charset="-122"/>
                <a:ea typeface="SimSun" panose="02010600030101010101" pitchFamily="2" charset="-122"/>
              </a:rPr>
              <a:t>making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4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Synthwave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F1336-E9C2-4788-821A-29AE03766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9"/>
            <a:ext cx="3919581" cy="4514700"/>
          </a:xfrm>
          <a:prstGeom prst="rect">
            <a:avLst/>
          </a:prstGeom>
        </p:spPr>
      </p:pic>
      <p:pic>
        <p:nvPicPr>
          <p:cNvPr id="2050" name="Picture 2" descr="Stranger Things Logo and symbol, meaning, history, PNG, brand">
            <a:extLst>
              <a:ext uri="{FF2B5EF4-FFF2-40B4-BE49-F238E27FC236}">
                <a16:creationId xmlns:a16="http://schemas.microsoft.com/office/drawing/2014/main" id="{31511548-25DE-4006-BD4F-560C93312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17394" r="786" b="18112"/>
          <a:stretch/>
        </p:blipFill>
        <p:spPr bwMode="auto">
          <a:xfrm>
            <a:off x="5026422" y="1690688"/>
            <a:ext cx="2943223" cy="10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ive Poster Ryan Gosling Movie Poster Kraft Paper Printed Wall Posters Art  Home Room Painting Wall Stickers A1 - Wall Stickers - AliExpress">
            <a:extLst>
              <a:ext uri="{FF2B5EF4-FFF2-40B4-BE49-F238E27FC236}">
                <a16:creationId xmlns:a16="http://schemas.microsoft.com/office/drawing/2014/main" id="{7EC6FB11-4855-41B6-9A7F-F5EA0F916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21" y="2911167"/>
            <a:ext cx="2328069" cy="329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6742DE-71D9-47E1-9E75-9877D27F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4008" r="939" b="9510"/>
          <a:stretch/>
        </p:blipFill>
        <p:spPr bwMode="auto">
          <a:xfrm>
            <a:off x="7466012" y="4670133"/>
            <a:ext cx="3980907" cy="15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6615A1C-4801-4B04-8CB2-E8DA9F3E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530" y="2911167"/>
            <a:ext cx="1476389" cy="147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A739E-279F-4648-9DD9-CBC405AB975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601" b="-336"/>
          <a:stretch/>
        </p:blipFill>
        <p:spPr>
          <a:xfrm>
            <a:off x="7465867" y="2911166"/>
            <a:ext cx="2393286" cy="1476389"/>
          </a:xfrm>
          <a:prstGeom prst="rect">
            <a:avLst/>
          </a:prstGeom>
        </p:spPr>
      </p:pic>
      <p:pic>
        <p:nvPicPr>
          <p:cNvPr id="2058" name="Picture 10" descr="Night Drive GIFs | Tenor">
            <a:extLst>
              <a:ext uri="{FF2B5EF4-FFF2-40B4-BE49-F238E27FC236}">
                <a16:creationId xmlns:a16="http://schemas.microsoft.com/office/drawing/2014/main" id="{874ABCB7-7EB3-4C91-9515-FB2F7908FD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82" y="1689777"/>
            <a:ext cx="1598841" cy="10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xnle (deliciousmystc) - Profile | Pinterest">
            <a:extLst>
              <a:ext uri="{FF2B5EF4-FFF2-40B4-BE49-F238E27FC236}">
                <a16:creationId xmlns:a16="http://schemas.microsoft.com/office/drawing/2014/main" id="{01D5F3E8-F8A9-4455-97FF-01C3081426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106" y="1682581"/>
            <a:ext cx="1507162" cy="10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heWeekndBlindingLights">
            <a:hlinkClick r:id="" action="ppaction://media"/>
            <a:extLst>
              <a:ext uri="{FF2B5EF4-FFF2-40B4-BE49-F238E27FC236}">
                <a16:creationId xmlns:a16="http://schemas.microsoft.com/office/drawing/2014/main" id="{8B666F18-2A48-4DBD-BCC6-221ECC027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53496" y="3124200"/>
            <a:ext cx="609600" cy="609600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71F515D6-2AE0-423F-A0E2-118FC2F924CF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12400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5" name="SlideChange.wav"/>
          </p:stSnd>
        </p:sndAc>
      </p:transition>
    </mc:Choice>
    <mc:Fallback xmlns="">
      <p:transition spd="slow">
        <p:dissolve/>
        <p:sndAc>
          <p:stSnd>
            <p:snd r:embed="rId16" name="SlideChan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10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Music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7002-3473-4DA6-885B-3A3E1267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205" y="1690688"/>
            <a:ext cx="6497595" cy="4486275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Tempo</a:t>
            </a:r>
            <a:r>
              <a:rPr lang="en-US" dirty="0"/>
              <a:t>: Speed</a:t>
            </a:r>
          </a:p>
          <a:p>
            <a:r>
              <a:rPr lang="en-US" u="sng" dirty="0"/>
              <a:t>Note</a:t>
            </a:r>
            <a:r>
              <a:rPr lang="en-US" dirty="0"/>
              <a:t>: Pitch + Time</a:t>
            </a:r>
          </a:p>
          <a:p>
            <a:r>
              <a:rPr lang="en-US" u="sng" dirty="0"/>
              <a:t>Chord</a:t>
            </a:r>
            <a:r>
              <a:rPr lang="en-US" dirty="0"/>
              <a:t>: Set of Notes</a:t>
            </a:r>
          </a:p>
          <a:p>
            <a:pPr lvl="1"/>
            <a:r>
              <a:rPr lang="en-US" dirty="0"/>
              <a:t>Major Chord: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/>
              <a:t>Minor Chord: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Arpeggio: Sequence</a:t>
            </a:r>
          </a:p>
          <a:p>
            <a:r>
              <a:rPr lang="en-US" u="sng" dirty="0">
                <a:sym typeface="Wingdings" panose="05000000000000000000" pitchFamily="2" charset="2"/>
              </a:rPr>
              <a:t>Oscillator</a:t>
            </a:r>
            <a:r>
              <a:rPr lang="en-US" dirty="0">
                <a:sym typeface="Wingdings" panose="05000000000000000000" pitchFamily="2" charset="2"/>
              </a:rPr>
              <a:t>: Waveform Generator</a:t>
            </a:r>
          </a:p>
          <a:p>
            <a:r>
              <a:rPr lang="en-US" u="sng" dirty="0">
                <a:sym typeface="Wingdings" panose="05000000000000000000" pitchFamily="2" charset="2"/>
              </a:rPr>
              <a:t>LFO</a:t>
            </a:r>
            <a:r>
              <a:rPr lang="en-US" dirty="0">
                <a:sym typeface="Wingdings" panose="05000000000000000000" pitchFamily="2" charset="2"/>
              </a:rPr>
              <a:t>: Low Frequency Oscillator</a:t>
            </a:r>
          </a:p>
          <a:p>
            <a:r>
              <a:rPr lang="en-US" u="sng" dirty="0">
                <a:sym typeface="Wingdings" panose="05000000000000000000" pitchFamily="2" charset="2"/>
              </a:rPr>
              <a:t>Effects</a:t>
            </a:r>
            <a:r>
              <a:rPr lang="en-US" dirty="0">
                <a:sym typeface="Wingdings" panose="05000000000000000000" pitchFamily="2" charset="2"/>
              </a:rPr>
              <a:t>: Delay, Reverb, etc.</a:t>
            </a:r>
          </a:p>
          <a:p>
            <a:r>
              <a:rPr lang="en-US" u="sng" dirty="0"/>
              <a:t>Sampler</a:t>
            </a:r>
            <a:r>
              <a:rPr lang="en-US" dirty="0"/>
              <a:t>: Uses Existing Sounds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DE952-AD91-4ADD-B49B-2FED2E42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854119" cy="4486275"/>
          </a:xfrm>
          <a:prstGeom prst="rect">
            <a:avLst/>
          </a:prstGeom>
        </p:spPr>
      </p:pic>
      <p:pic>
        <p:nvPicPr>
          <p:cNvPr id="3080" name="Picture 8" descr="Soundwaves">
            <a:extLst>
              <a:ext uri="{FF2B5EF4-FFF2-40B4-BE49-F238E27FC236}">
                <a16:creationId xmlns:a16="http://schemas.microsoft.com/office/drawing/2014/main" id="{CBD20122-D40D-4120-AFA5-4925F2E3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72" y="2485339"/>
            <a:ext cx="2172728" cy="14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ine, Square, Triangle, Saw : Synth Waveforms - Perfect Circuit">
            <a:extLst>
              <a:ext uri="{FF2B5EF4-FFF2-40B4-BE49-F238E27FC236}">
                <a16:creationId xmlns:a16="http://schemas.microsoft.com/office/drawing/2014/main" id="{52860CC2-9B64-4228-83C5-6A8C6A05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15" y="1027906"/>
            <a:ext cx="216418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005EBBB-92E6-43C4-8D8E-6D901264D4D8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20504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3" name="SlideChange3.wav"/>
          </p:stSnd>
        </p:sndAc>
      </p:transition>
    </mc:Choice>
    <mc:Fallback xmlns="">
      <p:transition spd="slow">
        <p:dissolve/>
        <p:sndAc>
          <p:stSnd>
            <p:snd r:embed="rId7" name="SlideChange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Functional Programming</a:t>
            </a:r>
            <a:r>
              <a:rPr lang="en-US" dirty="0"/>
              <a:t>?</a:t>
            </a:r>
          </a:p>
        </p:txBody>
      </p:sp>
      <p:sp>
        <p:nvSpPr>
          <p:cNvPr id="27" name="Content Placeholder 20">
            <a:extLst>
              <a:ext uri="{FF2B5EF4-FFF2-40B4-BE49-F238E27FC236}">
                <a16:creationId xmlns:a16="http://schemas.microsoft.com/office/drawing/2014/main" id="{F7902534-0D73-4285-9CF4-3D676EB6A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001"/>
            <a:ext cx="10201274" cy="929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A programming paradigm where </a:t>
            </a:r>
            <a:r>
              <a:rPr lang="en-US" b="1" i="1" dirty="0"/>
              <a:t>everything</a:t>
            </a:r>
            <a:r>
              <a:rPr lang="en-US" sz="2400" i="1" dirty="0"/>
              <a:t> is a function</a:t>
            </a:r>
          </a:p>
          <a:p>
            <a:pPr marL="0" indent="0">
              <a:buNone/>
            </a:pPr>
            <a:r>
              <a:rPr lang="en-US" sz="1800" i="1" dirty="0"/>
              <a:t>As opposed to </a:t>
            </a:r>
            <a:r>
              <a:rPr lang="en-US" sz="1800" b="1" i="1" dirty="0"/>
              <a:t>imperative</a:t>
            </a:r>
            <a:r>
              <a:rPr lang="en-US" sz="1800" i="1" dirty="0"/>
              <a:t> programming</a:t>
            </a:r>
          </a:p>
        </p:txBody>
      </p:sp>
      <p:sp>
        <p:nvSpPr>
          <p:cNvPr id="28" name="Content Placeholder 20">
            <a:extLst>
              <a:ext uri="{FF2B5EF4-FFF2-40B4-BE49-F238E27FC236}">
                <a16:creationId xmlns:a16="http://schemas.microsoft.com/office/drawing/2014/main" id="{556F26D5-5EB1-4405-9C0B-35886D773FD4}"/>
              </a:ext>
            </a:extLst>
          </p:cNvPr>
          <p:cNvSpPr txBox="1">
            <a:spLocks/>
          </p:cNvSpPr>
          <p:nvPr/>
        </p:nvSpPr>
        <p:spPr>
          <a:xfrm>
            <a:off x="3581399" y="1716088"/>
            <a:ext cx="7458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1" name="Content Placeholder 5">
            <a:extLst>
              <a:ext uri="{FF2B5EF4-FFF2-40B4-BE49-F238E27FC236}">
                <a16:creationId xmlns:a16="http://schemas.microsoft.com/office/drawing/2014/main" id="{10CE88DC-A521-4766-8F66-4CBFD4416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13" y="3053495"/>
            <a:ext cx="2834698" cy="283469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1F6CCBD-2629-4330-ACE9-06955EBFF56F}"/>
              </a:ext>
            </a:extLst>
          </p:cNvPr>
          <p:cNvSpPr/>
          <p:nvPr/>
        </p:nvSpPr>
        <p:spPr>
          <a:xfrm>
            <a:off x="4200524" y="2543174"/>
            <a:ext cx="3476625" cy="3855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28600" tIns="0" rIns="228600" bIns="0" rtlCol="0" anchor="ctr"/>
          <a:lstStyle/>
          <a:p>
            <a:pPr algn="ctr"/>
            <a:r>
              <a:rPr lang="en-US" sz="3200" b="1" u="sng" dirty="0">
                <a:solidFill>
                  <a:srgbClr val="270527"/>
                </a:solidFill>
              </a:rPr>
              <a:t>Languages</a:t>
            </a:r>
          </a:p>
          <a:p>
            <a:pPr algn="ctr"/>
            <a:endParaRPr lang="en-US" sz="800" b="1" u="sng" dirty="0">
              <a:solidFill>
                <a:srgbClr val="27052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Haskell (pure)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Elm (pure)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JavaScript (impure)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Python (impure)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Lisp (mainly)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Scheme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Racket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0527"/>
                </a:solidFill>
              </a:rPr>
              <a:t>Extempore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56F7F-DA8F-4E03-AE98-5BD304F628B1}"/>
              </a:ext>
            </a:extLst>
          </p:cNvPr>
          <p:cNvSpPr/>
          <p:nvPr/>
        </p:nvSpPr>
        <p:spPr>
          <a:xfrm>
            <a:off x="838200" y="3135556"/>
            <a:ext cx="2981325" cy="267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28600" tIns="0" rIns="228600" bIns="0" rtlCol="0" anchor="ctr"/>
          <a:lstStyle/>
          <a:p>
            <a:pPr algn="ctr"/>
            <a:r>
              <a:rPr lang="en-US" sz="3200" b="1" u="sng" dirty="0">
                <a:solidFill>
                  <a:srgbClr val="270527"/>
                </a:solidFill>
              </a:rPr>
              <a:t>About</a:t>
            </a:r>
          </a:p>
          <a:p>
            <a:pPr algn="ctr"/>
            <a:endParaRPr lang="en-US" sz="800" b="1" u="sng" dirty="0">
              <a:solidFill>
                <a:srgbClr val="27052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Lambda Calculus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Function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No Side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Recursion Use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5D557767-BDC0-4DDF-BA0A-6FBD78B3BD6D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19850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3" name="SlideChange2.wav"/>
          </p:stSnd>
        </p:sndAc>
      </p:transition>
    </mc:Choice>
    <mc:Fallback xmlns="">
      <p:transition spd="slow">
        <p:dissolve/>
        <p:sndAc>
          <p:stSnd>
            <p:snd r:embed="rId5" name="SlideChange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7B7763-F2E2-4EDA-938D-59935A02E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85"/>
          <a:stretch/>
        </p:blipFill>
        <p:spPr bwMode="auto">
          <a:xfrm>
            <a:off x="0" y="0"/>
            <a:ext cx="121861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Extempore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7002-3473-4DA6-885B-3A3E1267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916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Extempore is a programming language and runtime environment designed to support </a:t>
            </a:r>
            <a:r>
              <a:rPr lang="en-US" sz="4000" b="1" dirty="0" err="1"/>
              <a:t>cyberphysical</a:t>
            </a:r>
            <a:r>
              <a:rPr lang="en-US" sz="4000" b="1" dirty="0"/>
              <a:t> programming</a:t>
            </a:r>
            <a:r>
              <a:rPr lang="en-US" sz="4000" dirty="0"/>
              <a:t>, where a human programmer operates as an active agent in the world.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F7A7A-21B4-432B-A512-E0FCFC979D6F}"/>
              </a:ext>
            </a:extLst>
          </p:cNvPr>
          <p:cNvSpPr txBox="1"/>
          <p:nvPr/>
        </p:nvSpPr>
        <p:spPr>
          <a:xfrm>
            <a:off x="1794362" y="4786257"/>
            <a:ext cx="8597413" cy="1231106"/>
          </a:xfrm>
          <a:prstGeom prst="rect">
            <a:avLst/>
          </a:prstGeom>
          <a:solidFill>
            <a:srgbClr val="000000">
              <a:alpha val="62000"/>
            </a:srgbClr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alpha val="19000"/>
              </a:schemeClr>
            </a:glow>
            <a:outerShdw blurRad="749300" dir="2400000" sx="97000" sy="97000" algn="tl" rotWithShape="0">
              <a:prstClr val="black"/>
            </a:outerShdw>
            <a:softEdge rad="0"/>
          </a:effectLst>
        </p:spPr>
        <p:txBody>
          <a:bodyPr wrap="square" tIns="182880" bIns="182880">
            <a:spAutoFit/>
          </a:bodyPr>
          <a:lstStyle/>
          <a:p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(:&gt;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scale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0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(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play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syn1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@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1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100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dur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)</a:t>
            </a:r>
          </a:p>
          <a:p>
            <a:r>
              <a:rPr lang="en-US" sz="2800" b="1" dirty="0">
                <a:solidFill>
                  <a:srgbClr val="DF81FC"/>
                </a:solidFill>
                <a:effectLst/>
                <a:latin typeface="Nitti" panose="02000509060000060004" pitchFamily="49" charset="0"/>
              </a:rPr>
              <a:t>    '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(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c4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d4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e4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f4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g4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a4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b4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c5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))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7228F00-1C11-4EE8-9ACE-D2717DBB4351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  <p:pic>
        <p:nvPicPr>
          <p:cNvPr id="4" name="uncut gems">
            <a:hlinkClick r:id="" action="ppaction://media"/>
            <a:extLst>
              <a:ext uri="{FF2B5EF4-FFF2-40B4-BE49-F238E27FC236}">
                <a16:creationId xmlns:a16="http://schemas.microsoft.com/office/drawing/2014/main" id="{3561F734-FBBE-416D-8F3D-C5A04221E95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522"/>
                  <p14:fade in="10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6188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5" name="SlideChange2.wav"/>
          </p:stSnd>
        </p:sndAc>
      </p:transition>
    </mc:Choice>
    <mc:Fallback xmlns="">
      <p:transition spd="slow">
        <p:dissolve/>
        <p:sndAc>
          <p:stSnd>
            <p:snd r:embed="rId9" name="SlideChange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0909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P">
            <a:hlinkClick r:id="" action="ppaction://media"/>
            <a:extLst>
              <a:ext uri="{FF2B5EF4-FFF2-40B4-BE49-F238E27FC236}">
                <a16:creationId xmlns:a16="http://schemas.microsoft.com/office/drawing/2014/main" id="{70999C73-3C8E-4179-9CC4-7BF25F8CF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DA420E-663D-4BF2-A7F7-F95ADEF292FC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589F-BE94-424C-A14A-5A3F232BC31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654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00" dirty="0"/>
              <a:t> </a:t>
            </a:r>
            <a:r>
              <a:rPr lang="en-US" sz="8800" b="1" spc="900" dirty="0"/>
              <a:t>Questions?</a:t>
            </a:r>
            <a:endParaRPr lang="en-US" sz="7200" b="1" spc="9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57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Synthwave">
      <a:dk1>
        <a:srgbClr val="FFC8DF"/>
      </a:dk1>
      <a:lt1>
        <a:srgbClr val="270527"/>
      </a:lt1>
      <a:dk2>
        <a:srgbClr val="FFC8DF"/>
      </a:dk2>
      <a:lt2>
        <a:srgbClr val="270527"/>
      </a:lt2>
      <a:accent1>
        <a:srgbClr val="FF1FEF"/>
      </a:accent1>
      <a:accent2>
        <a:srgbClr val="C673E7"/>
      </a:accent2>
      <a:accent3>
        <a:srgbClr val="FFFFFF"/>
      </a:accent3>
      <a:accent4>
        <a:srgbClr val="000000"/>
      </a:accent4>
      <a:accent5>
        <a:srgbClr val="FF975D"/>
      </a:accent5>
      <a:accent6>
        <a:srgbClr val="4AF44A"/>
      </a:accent6>
      <a:hlink>
        <a:srgbClr val="FFFFFF"/>
      </a:hlink>
      <a:folHlink>
        <a:srgbClr val="CEB3FF"/>
      </a:folHlink>
    </a:clrScheme>
    <a:fontScheme name="Synthwave">
      <a:majorFont>
        <a:latin typeface="NSimSun"/>
        <a:ea typeface=""/>
        <a:cs typeface=""/>
      </a:majorFont>
      <a:minorFont>
        <a:latin typeface="Consolas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1451</TotalTime>
  <Words>873</Words>
  <Application>Microsoft Office PowerPoint</Application>
  <PresentationFormat>Widescreen</PresentationFormat>
  <Paragraphs>78</Paragraphs>
  <Slides>6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NSimSun</vt:lpstr>
      <vt:lpstr>SimSun</vt:lpstr>
      <vt:lpstr>Arial</vt:lpstr>
      <vt:lpstr>Calibri</vt:lpstr>
      <vt:lpstr>Consolas</vt:lpstr>
      <vt:lpstr>Nitti</vt:lpstr>
      <vt:lpstr>Office Theme</vt:lpstr>
      <vt:lpstr> Synthwave Music</vt:lpstr>
      <vt:lpstr>What Is Synthwave?</vt:lpstr>
      <vt:lpstr>What Is Music?</vt:lpstr>
      <vt:lpstr>What Is Functional Programming?</vt:lpstr>
      <vt:lpstr>What Is Extempore?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Synthwave Music</dc:title>
  <dc:creator>Joseph Maxwell</dc:creator>
  <cp:lastModifiedBy>Joseph Maxwell</cp:lastModifiedBy>
  <cp:revision>15</cp:revision>
  <dcterms:created xsi:type="dcterms:W3CDTF">2022-12-06T14:03:21Z</dcterms:created>
  <dcterms:modified xsi:type="dcterms:W3CDTF">2023-01-08T09:06:26Z</dcterms:modified>
</cp:coreProperties>
</file>